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5"/>
  </p:notesMasterIdLst>
  <p:sldIdLst>
    <p:sldId id="256" r:id="rId2"/>
    <p:sldId id="276" r:id="rId3"/>
    <p:sldId id="289" r:id="rId4"/>
    <p:sldId id="290" r:id="rId5"/>
    <p:sldId id="278" r:id="rId6"/>
    <p:sldId id="280" r:id="rId7"/>
    <p:sldId id="281" r:id="rId8"/>
    <p:sldId id="283" r:id="rId9"/>
    <p:sldId id="284" r:id="rId10"/>
    <p:sldId id="285" r:id="rId11"/>
    <p:sldId id="286" r:id="rId12"/>
    <p:sldId id="287" r:id="rId13"/>
    <p:sldId id="288" r:id="rId14"/>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426" autoAdjust="0"/>
    <p:restoredTop sz="65255" autoAdjust="0"/>
  </p:normalViewPr>
  <p:slideViewPr>
    <p:cSldViewPr>
      <p:cViewPr varScale="1">
        <p:scale>
          <a:sx n="86" d="100"/>
          <a:sy n="86" d="100"/>
        </p:scale>
        <p:origin x="876" y="90"/>
      </p:cViewPr>
      <p:guideLst>
        <p:guide orient="horz" pos="1800"/>
        <p:guide pos="2880"/>
      </p:guideLst>
    </p:cSldViewPr>
  </p:slideViewPr>
  <p:outlineViewPr>
    <p:cViewPr>
      <p:scale>
        <a:sx n="33" d="100"/>
        <a:sy n="33" d="100"/>
      </p:scale>
      <p:origin x="0" y="0"/>
    </p:cViewPr>
  </p:outlineViewPr>
  <p:notesTextViewPr>
    <p:cViewPr>
      <p:scale>
        <a:sx n="200" d="100"/>
        <a:sy n="200" d="100"/>
      </p:scale>
      <p:origin x="0" y="0"/>
    </p:cViewPr>
  </p:notesTextViewPr>
  <p:sorterViewPr>
    <p:cViewPr>
      <p:scale>
        <a:sx n="100" d="100"/>
        <a:sy n="100" d="100"/>
      </p:scale>
      <p:origin x="0" y="0"/>
    </p:cViewPr>
  </p:sorter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3\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7030A0"/>
              </a:solidFill>
            </a:ln>
          </c:spPr>
          <c:marker>
            <c:symbol val="none"/>
          </c:marker>
          <c:dLbls>
            <c:dLbl>
              <c:idx val="0"/>
              <c:layout/>
              <c:tx>
                <c:rich>
                  <a:bodyPr/>
                  <a:lstStyle/>
                  <a:p>
                    <a:r>
                      <a:rPr lang="en-US"/>
                      <a:t>   </a:t>
                    </a:r>
                    <a:r>
                      <a:rPr lang="en-US" smtClean="0"/>
                      <a:t>Scope*</a:t>
                    </a:r>
                    <a:endParaRPr lang="en-US"/>
                  </a:p>
                </c:rich>
              </c:tx>
              <c:dLblPos val="t"/>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0-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01-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c:ext xmlns:c16="http://schemas.microsoft.com/office/drawing/2014/chart" uri="{C3380CC4-5D6E-409C-BE32-E72D297353CC}">
              <c16:uniqueId val="{00000002-C614-4A4F-AF9D-35A4D058CD0D}"/>
            </c:ext>
          </c:extLst>
        </c:ser>
        <c:ser>
          <c:idx val="1"/>
          <c:order val="1"/>
          <c:tx>
            <c:strRef>
              <c:f>Sheet1!$A$5</c:f>
              <c:strCache>
                <c:ptCount val="1"/>
                <c:pt idx="0">
                  <c:v>   Analysis/Software Requirements</c:v>
                </c:pt>
              </c:strCache>
            </c:strRef>
          </c:tx>
          <c:spPr>
            <a:ln w="50800">
              <a:solidFill>
                <a:srgbClr val="00B0F0"/>
              </a:solidFill>
            </a:ln>
          </c:spPr>
          <c:marker>
            <c:symbol val="none"/>
          </c:marker>
          <c:dLbls>
            <c:dLbl>
              <c:idx val="0"/>
              <c:layout>
                <c:manualLayout>
                  <c:x val="1.297522377320136E-2"/>
                  <c:y val="-6.0818845877626017E-2"/>
                </c:manualLayout>
              </c:layout>
              <c:tx>
                <c:rich>
                  <a:bodyPr/>
                  <a:lstStyle/>
                  <a:p>
                    <a:r>
                      <a:rPr lang="en-US" dirty="0"/>
                      <a:t>   Analysis/Software </a:t>
                    </a:r>
                    <a:r>
                      <a:rPr lang="en-US" dirty="0" smtClean="0"/>
                      <a:t>Requirements</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3-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04-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(Sheet1!$C$5,Sheet1!$E$5)</c:f>
              <c:numCache>
                <c:formatCode>m/d/yyyy</c:formatCode>
                <c:ptCount val="2"/>
                <c:pt idx="0">
                  <c:v>42432</c:v>
                </c:pt>
                <c:pt idx="1">
                  <c:v>42462</c:v>
                </c:pt>
              </c:numCache>
            </c:numRef>
          </c:xVal>
          <c:yVal>
            <c:numRef>
              <c:f>(Sheet1!$D$5,Sheet1!$F$5)</c:f>
              <c:numCache>
                <c:formatCode>0.00</c:formatCode>
                <c:ptCount val="2"/>
                <c:pt idx="0">
                  <c:v>5</c:v>
                </c:pt>
                <c:pt idx="1">
                  <c:v>5</c:v>
                </c:pt>
              </c:numCache>
            </c:numRef>
          </c:yVal>
          <c:smooth val="0"/>
          <c:extLst>
            <c:ext xmlns:c16="http://schemas.microsoft.com/office/drawing/2014/chart" uri="{C3380CC4-5D6E-409C-BE32-E72D297353CC}">
              <c16:uniqueId val="{00000005-C614-4A4F-AF9D-35A4D058CD0D}"/>
            </c:ext>
          </c:extLst>
        </c:ser>
        <c:ser>
          <c:idx val="3"/>
          <c:order val="2"/>
          <c:tx>
            <c:strRef>
              <c:f>Sheet1!$A$8</c:f>
              <c:strCache>
                <c:ptCount val="1"/>
                <c:pt idx="0">
                  <c:v>   Design, Development, &amp; Testing in four 2-week and 1 1-week sprints</c:v>
                </c:pt>
              </c:strCache>
            </c:strRef>
          </c:tx>
          <c:spPr>
            <a:ln w="50800">
              <a:solidFill>
                <a:srgbClr val="00B0F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6-C614-4A4F-AF9D-35A4D058CD0D}"/>
                </c:ext>
              </c:extLst>
            </c:dLbl>
            <c:dLbl>
              <c:idx val="1"/>
              <c:layout>
                <c:manualLayout>
                  <c:x val="-0.4502109154478966"/>
                  <c:y val="-5.5341110298764012E-2"/>
                </c:manualLayout>
              </c:layout>
              <c:tx>
                <c:rich>
                  <a:bodyPr/>
                  <a:lstStyle/>
                  <a:p>
                    <a:r>
                      <a:rPr lang="en-US" sz="1100" dirty="0"/>
                      <a:t>   Design, Development, &amp; Testing in four 2-week and 1 1-week </a:t>
                    </a:r>
                    <a:r>
                      <a:rPr lang="en-US" sz="1100" dirty="0" smtClean="0"/>
                      <a:t>sprints </a:t>
                    </a:r>
                    <a:r>
                      <a:rPr lang="en-US" sz="11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7-C614-4A4F-AF9D-35A4D058CD0D}"/>
                </c:ext>
              </c:extLst>
            </c:dLbl>
            <c:spPr>
              <a:noFill/>
              <a:ln>
                <a:noFill/>
              </a:ln>
              <a:effectLst/>
            </c:spPr>
            <c:txPr>
              <a:bodyPr/>
              <a:lstStyle/>
              <a:p>
                <a:pPr>
                  <a:defRPr sz="1100"/>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(Sheet1!$C$8,Sheet1!$E$8)</c:f>
              <c:numCache>
                <c:formatCode>m/d/yyyy</c:formatCode>
                <c:ptCount val="2"/>
                <c:pt idx="0">
                  <c:v>42461</c:v>
                </c:pt>
                <c:pt idx="1">
                  <c:v>42481</c:v>
                </c:pt>
              </c:numCache>
            </c:numRef>
          </c:xVal>
          <c:yVal>
            <c:numRef>
              <c:f>(Sheet1!$D$8,Sheet1!$F$8)</c:f>
              <c:numCache>
                <c:formatCode>0.00</c:formatCode>
                <c:ptCount val="2"/>
                <c:pt idx="0">
                  <c:v>4</c:v>
                </c:pt>
                <c:pt idx="1">
                  <c:v>4</c:v>
                </c:pt>
              </c:numCache>
            </c:numRef>
          </c:yVal>
          <c:smooth val="0"/>
          <c:extLst>
            <c:ext xmlns:c16="http://schemas.microsoft.com/office/drawing/2014/chart" uri="{C3380CC4-5D6E-409C-BE32-E72D297353CC}">
              <c16:uniqueId val="{00000008-C614-4A4F-AF9D-35A4D058CD0D}"/>
            </c:ext>
          </c:extLst>
        </c:ser>
        <c:ser>
          <c:idx val="7"/>
          <c:order val="3"/>
          <c:tx>
            <c:strRef>
              <c:f>Sheet1!$A$14</c:f>
              <c:strCache>
                <c:ptCount val="1"/>
                <c:pt idx="0">
                  <c:v>   Deployment</c:v>
                </c:pt>
              </c:strCache>
            </c:strRef>
          </c:tx>
          <c:spPr>
            <a:ln w="50800">
              <a:solidFill>
                <a:srgbClr val="00B0F0"/>
              </a:solidFill>
            </a:ln>
          </c:spPr>
          <c:marker>
            <c:symbol val="none"/>
          </c:marker>
          <c:dLbls>
            <c:dLbl>
              <c:idx val="0"/>
              <c:layout>
                <c:manualLayout>
                  <c:x val="-4.2797484950995716E-2"/>
                  <c:y val="-3.8626457641849819E-2"/>
                </c:manualLayout>
              </c:layout>
              <c:tx>
                <c:rich>
                  <a:bodyPr/>
                  <a:lstStyle/>
                  <a:p>
                    <a:r>
                      <a:rPr lang="en-US" dirty="0"/>
                      <a:t>   </a:t>
                    </a:r>
                    <a:r>
                      <a:rPr lang="en-US" dirty="0" smtClean="0"/>
                      <a:t>Deployment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9-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0A-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(Sheet1!$C$14,Sheet1!$E$14)</c:f>
              <c:numCache>
                <c:formatCode>m/d/yyyy</c:formatCode>
                <c:ptCount val="2"/>
                <c:pt idx="0">
                  <c:v>42479</c:v>
                </c:pt>
                <c:pt idx="1">
                  <c:v>42483</c:v>
                </c:pt>
              </c:numCache>
            </c:numRef>
          </c:xVal>
          <c:yVal>
            <c:numRef>
              <c:f>(Sheet1!$D$14,Sheet1!$F$14)</c:f>
              <c:numCache>
                <c:formatCode>0.00</c:formatCode>
                <c:ptCount val="2"/>
                <c:pt idx="0">
                  <c:v>2</c:v>
                </c:pt>
                <c:pt idx="1">
                  <c:v>2</c:v>
                </c:pt>
              </c:numCache>
            </c:numRef>
          </c:yVal>
          <c:smooth val="0"/>
          <c:extLst>
            <c:ext xmlns:c16="http://schemas.microsoft.com/office/drawing/2014/chart" uri="{C3380CC4-5D6E-409C-BE32-E72D297353CC}">
              <c16:uniqueId val="{0000000B-C614-4A4F-AF9D-35A4D058CD0D}"/>
            </c:ext>
          </c:extLst>
        </c:ser>
        <c:ser>
          <c:idx val="8"/>
          <c:order val="4"/>
          <c:tx>
            <c:strRef>
              <c:f>Sheet1!$A$15</c:f>
              <c:strCache>
                <c:ptCount val="1"/>
                <c:pt idx="0">
                  <c:v>   Post Implementation Review</c:v>
                </c:pt>
              </c:strCache>
            </c:strRef>
          </c:tx>
          <c:spPr>
            <a:ln w="50800">
              <a:solidFill>
                <a:srgbClr val="00B0F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C-C614-4A4F-AF9D-35A4D058CD0D}"/>
                </c:ext>
              </c:extLst>
            </c:dLbl>
            <c:dLbl>
              <c:idx val="1"/>
              <c:layout/>
              <c:tx>
                <c:rich>
                  <a:bodyPr/>
                  <a:lstStyle/>
                  <a:p>
                    <a:r>
                      <a:rPr lang="en-US"/>
                      <a:t>   Post Implementation </a:t>
                    </a:r>
                    <a:r>
                      <a:rPr lang="en-US" smtClean="0"/>
                      <a:t>Review*</a:t>
                    </a:r>
                    <a:endParaRPr lang="en-US"/>
                  </a:p>
                </c:rich>
              </c:tx>
              <c:dLblPos val="t"/>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D-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(Sheet1!$C$15,Sheet1!$E$15)</c:f>
              <c:numCache>
                <c:formatCode>m/d/yyyy</c:formatCode>
                <c:ptCount val="2"/>
                <c:pt idx="0">
                  <c:v>42483</c:v>
                </c:pt>
                <c:pt idx="1">
                  <c:v>42486</c:v>
                </c:pt>
              </c:numCache>
            </c:numRef>
          </c:xVal>
          <c:yVal>
            <c:numRef>
              <c:f>(Sheet1!$D$15,Sheet1!$F$15)</c:f>
              <c:numCache>
                <c:formatCode>0.00</c:formatCode>
                <c:ptCount val="2"/>
                <c:pt idx="0">
                  <c:v>1</c:v>
                </c:pt>
                <c:pt idx="1">
                  <c:v>1</c:v>
                </c:pt>
              </c:numCache>
            </c:numRef>
          </c:yVal>
          <c:smooth val="0"/>
          <c:extLst>
            <c:ext xmlns:c16="http://schemas.microsoft.com/office/drawing/2014/chart" uri="{C3380CC4-5D6E-409C-BE32-E72D297353CC}">
              <c16:uniqueId val="{0000000E-C614-4A4F-AF9D-35A4D058CD0D}"/>
            </c:ext>
          </c:extLst>
        </c:ser>
        <c:ser>
          <c:idx val="9"/>
          <c:order val="5"/>
          <c:tx>
            <c:strRef>
              <c:f>Sheet1!$A$16</c:f>
              <c:strCache>
                <c:ptCount val="1"/>
                <c:pt idx="0">
                  <c:v>   Project Due</c:v>
                </c:pt>
              </c:strCache>
            </c:strRef>
          </c:tx>
          <c:spPr>
            <a:ln>
              <a:noFill/>
            </a:ln>
          </c:spPr>
          <c:marker>
            <c:symbol val="diamond"/>
            <c:size val="9"/>
            <c:spPr>
              <a:solidFill>
                <a:srgbClr val="00B050"/>
              </a:solidFill>
            </c:spPr>
          </c:marker>
          <c:dLbls>
            <c:dLbl>
              <c:idx val="0"/>
              <c:layout>
                <c:manualLayout>
                  <c:x val="-6.3857036269730424E-2"/>
                  <c:y val="4.3542811051658803E-2"/>
                </c:manualLayout>
              </c:layout>
              <c:tx>
                <c:rich>
                  <a:bodyPr/>
                  <a:lstStyle/>
                  <a:p>
                    <a:r>
                      <a:rPr lang="en-US" dirty="0"/>
                      <a:t>   Project </a:t>
                    </a:r>
                    <a:r>
                      <a:rPr lang="en-US" dirty="0" smtClean="0"/>
                      <a:t>Due*</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F-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10-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(Sheet1!$C$16,Sheet1!$E$16)</c:f>
              <c:numCache>
                <c:formatCode>m/d/yyyy</c:formatCode>
                <c:ptCount val="2"/>
                <c:pt idx="0">
                  <c:v>42490</c:v>
                </c:pt>
                <c:pt idx="1">
                  <c:v>42490</c:v>
                </c:pt>
              </c:numCache>
            </c:numRef>
          </c:xVal>
          <c:yVal>
            <c:numRef>
              <c:f>(Sheet1!$D$16,Sheet1!$F$16)</c:f>
              <c:numCache>
                <c:formatCode>0.00</c:formatCode>
                <c:ptCount val="2"/>
                <c:pt idx="0">
                  <c:v>1</c:v>
                </c:pt>
                <c:pt idx="1">
                  <c:v>1</c:v>
                </c:pt>
              </c:numCache>
            </c:numRef>
          </c:yVal>
          <c:smooth val="0"/>
          <c:extLst>
            <c:ext xmlns:c16="http://schemas.microsoft.com/office/drawing/2014/chart" uri="{C3380CC4-5D6E-409C-BE32-E72D297353CC}">
              <c16:uniqueId val="{00000011-C614-4A4F-AF9D-35A4D058CD0D}"/>
            </c:ext>
          </c:extLst>
        </c:ser>
        <c:ser>
          <c:idx val="10"/>
          <c:order val="6"/>
          <c:tx>
            <c:strRef>
              <c:f>Sheet1!$A$6</c:f>
              <c:strCache>
                <c:ptCount val="1"/>
                <c:pt idx="0">
                  <c:v>   Analysis/Software Requirements</c:v>
                </c:pt>
              </c:strCache>
            </c:strRef>
          </c:tx>
          <c:spPr>
            <a:ln w="50800">
              <a:solidFill>
                <a:srgbClr val="7030A0"/>
              </a:solidFill>
            </a:ln>
          </c:spPr>
          <c:marker>
            <c:symbol val="none"/>
          </c:marker>
          <c:dLbls>
            <c:delete val="1"/>
          </c:dLbls>
          <c:xVal>
            <c:numRef>
              <c:f>(Sheet1!$C$6,Sheet1!$E$6)</c:f>
              <c:numCache>
                <c:formatCode>m/d/yyyy</c:formatCode>
                <c:ptCount val="2"/>
                <c:pt idx="0">
                  <c:v>42418</c:v>
                </c:pt>
                <c:pt idx="1">
                  <c:v>42462</c:v>
                </c:pt>
              </c:numCache>
            </c:numRef>
          </c:xVal>
          <c:yVal>
            <c:numRef>
              <c:f>(Sheet1!$D$7,Sheet1!$F$7)</c:f>
              <c:numCache>
                <c:formatCode>0.00</c:formatCode>
                <c:ptCount val="2"/>
                <c:pt idx="0">
                  <c:v>5</c:v>
                </c:pt>
                <c:pt idx="1">
                  <c:v>5</c:v>
                </c:pt>
              </c:numCache>
            </c:numRef>
          </c:yVal>
          <c:smooth val="0"/>
          <c:extLst>
            <c:ext xmlns:c16="http://schemas.microsoft.com/office/drawing/2014/chart" uri="{C3380CC4-5D6E-409C-BE32-E72D297353CC}">
              <c16:uniqueId val="{00000012-C614-4A4F-AF9D-35A4D058CD0D}"/>
            </c:ext>
          </c:extLst>
        </c:ser>
        <c:ser>
          <c:idx val="2"/>
          <c:order val="7"/>
          <c:tx>
            <c:strRef>
              <c:f>Sheet1!$A$7</c:f>
              <c:strCache>
                <c:ptCount val="1"/>
                <c:pt idx="0">
                  <c:v>   Project Topic Presentation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3-C614-4A4F-AF9D-35A4D058CD0D}"/>
                </c:ext>
              </c:extLst>
            </c:dLbl>
            <c:dLbl>
              <c:idx val="1"/>
              <c:layout>
                <c:manualLayout>
                  <c:x val="-8.7960072148295168E-2"/>
                  <c:y val="4.9020762297892713E-2"/>
                </c:manualLayout>
              </c:layout>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4-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(Sheet1!$C$7,Sheet1!$E$7)</c:f>
              <c:numCache>
                <c:formatCode>m/d/yyyy</c:formatCode>
                <c:ptCount val="2"/>
                <c:pt idx="0">
                  <c:v>42421</c:v>
                </c:pt>
                <c:pt idx="1">
                  <c:v>42421</c:v>
                </c:pt>
              </c:numCache>
            </c:numRef>
          </c:xVal>
          <c:yVal>
            <c:numRef>
              <c:f>(Sheet1!$D$7,Sheet1!$F$7)</c:f>
              <c:numCache>
                <c:formatCode>0.00</c:formatCode>
                <c:ptCount val="2"/>
                <c:pt idx="0">
                  <c:v>5</c:v>
                </c:pt>
                <c:pt idx="1">
                  <c:v>5</c:v>
                </c:pt>
              </c:numCache>
            </c:numRef>
          </c:yVal>
          <c:smooth val="0"/>
          <c:extLst>
            <c:ext xmlns:c16="http://schemas.microsoft.com/office/drawing/2014/chart" uri="{C3380CC4-5D6E-409C-BE32-E72D297353CC}">
              <c16:uniqueId val="{00000015-C614-4A4F-AF9D-35A4D058CD0D}"/>
            </c:ext>
          </c:extLst>
        </c:ser>
        <c:ser>
          <c:idx val="11"/>
          <c:order val="8"/>
          <c:tx>
            <c:strRef>
              <c:f>Sheet1!$A$9</c:f>
              <c:strCache>
                <c:ptCount val="1"/>
                <c:pt idx="0">
                  <c:v>   Design, Development, &amp; Testing in four 2-week sprints - complete</c:v>
                </c:pt>
              </c:strCache>
            </c:strRef>
          </c:tx>
          <c:spPr>
            <a:ln w="50800">
              <a:solidFill>
                <a:srgbClr val="7030A0"/>
              </a:solidFill>
            </a:ln>
          </c:spPr>
          <c:marker>
            <c:symbol val="none"/>
          </c:marker>
          <c:dLbls>
            <c:delete val="1"/>
          </c:dLbls>
          <c:xVal>
            <c:numRef>
              <c:f>(Sheet1!$C$9,Sheet1!$E$9)</c:f>
              <c:numCache>
                <c:formatCode>m/d/yyyy</c:formatCode>
                <c:ptCount val="2"/>
                <c:pt idx="0">
                  <c:v>42425</c:v>
                </c:pt>
                <c:pt idx="1">
                  <c:v>42461</c:v>
                </c:pt>
              </c:numCache>
            </c:numRef>
          </c:xVal>
          <c:yVal>
            <c:numRef>
              <c:f>(Sheet1!$D$9,Sheet1!$F$9)</c:f>
              <c:numCache>
                <c:formatCode>0.00</c:formatCode>
                <c:ptCount val="2"/>
                <c:pt idx="0">
                  <c:v>4</c:v>
                </c:pt>
                <c:pt idx="1">
                  <c:v>4</c:v>
                </c:pt>
              </c:numCache>
            </c:numRef>
          </c:yVal>
          <c:smooth val="0"/>
          <c:extLst>
            <c:ext xmlns:c16="http://schemas.microsoft.com/office/drawing/2014/chart" uri="{C3380CC4-5D6E-409C-BE32-E72D297353CC}">
              <c16:uniqueId val="{00000016-C614-4A4F-AF9D-35A4D058CD0D}"/>
            </c:ext>
          </c:extLst>
        </c:ser>
        <c:ser>
          <c:idx val="5"/>
          <c:order val="9"/>
          <c:tx>
            <c:strRef>
              <c:f>Sheet1!$A$12</c:f>
              <c:strCache>
                <c:ptCount val="1"/>
                <c:pt idx="0">
                  <c:v>   Documentation</c:v>
                </c:pt>
              </c:strCache>
            </c:strRef>
          </c:tx>
          <c:spPr>
            <a:ln w="50800">
              <a:solidFill>
                <a:srgbClr val="00B0F0"/>
              </a:solidFill>
            </a:ln>
          </c:spPr>
          <c:marker>
            <c:symbol val="none"/>
          </c:marker>
          <c:dLbls>
            <c:dLbl>
              <c:idx val="0"/>
              <c:layout>
                <c:manualLayout>
                  <c:x val="2.6659736760135951E-2"/>
                  <c:y val="-4.1365433264966778E-2"/>
                </c:manualLayout>
              </c:layout>
              <c:tx>
                <c:rich>
                  <a:bodyPr/>
                  <a:lstStyle/>
                  <a:p>
                    <a:r>
                      <a:rPr lang="en-US" dirty="0"/>
                      <a:t>   </a:t>
                    </a:r>
                    <a:r>
                      <a:rPr lang="en-US" dirty="0" smtClean="0"/>
                      <a:t>Documentation</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7-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18-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(Sheet1!$C$12,Sheet1!$E$12)</c:f>
              <c:numCache>
                <c:formatCode>m/d/yyyy</c:formatCode>
                <c:ptCount val="2"/>
                <c:pt idx="0">
                  <c:v>42461</c:v>
                </c:pt>
                <c:pt idx="1">
                  <c:v>42478</c:v>
                </c:pt>
              </c:numCache>
            </c:numRef>
          </c:xVal>
          <c:yVal>
            <c:numRef>
              <c:f>(Sheet1!$D$12,Sheet1!$F$12)</c:f>
              <c:numCache>
                <c:formatCode>0.00</c:formatCode>
                <c:ptCount val="2"/>
                <c:pt idx="0">
                  <c:v>3</c:v>
                </c:pt>
                <c:pt idx="1">
                  <c:v>3</c:v>
                </c:pt>
              </c:numCache>
            </c:numRef>
          </c:yVal>
          <c:smooth val="0"/>
          <c:extLst>
            <c:ext xmlns:c16="http://schemas.microsoft.com/office/drawing/2014/chart" uri="{C3380CC4-5D6E-409C-BE32-E72D297353CC}">
              <c16:uniqueId val="{00000019-C614-4A4F-AF9D-35A4D058CD0D}"/>
            </c:ext>
          </c:extLst>
        </c:ser>
        <c:ser>
          <c:idx val="12"/>
          <c:order val="10"/>
          <c:tx>
            <c:strRef>
              <c:f>Sheet1!$A$11</c:f>
              <c:strCache>
                <c:ptCount val="1"/>
                <c:pt idx="0">
                  <c:v>   Documentation</c:v>
                </c:pt>
              </c:strCache>
            </c:strRef>
          </c:tx>
          <c:spPr>
            <a:ln w="50800">
              <a:solidFill>
                <a:srgbClr val="7030A0"/>
              </a:solidFill>
            </a:ln>
          </c:spPr>
          <c:marker>
            <c:symbol val="none"/>
          </c:marker>
          <c:dLbls>
            <c:delete val="1"/>
          </c:dLbls>
          <c:xVal>
            <c:numRef>
              <c:f>(Sheet1!$C$11,Sheet1!$E$11)</c:f>
              <c:numCache>
                <c:formatCode>m/d/yyyy</c:formatCode>
                <c:ptCount val="2"/>
                <c:pt idx="0">
                  <c:v>42452</c:v>
                </c:pt>
                <c:pt idx="1">
                  <c:v>42471</c:v>
                </c:pt>
              </c:numCache>
            </c:numRef>
          </c:xVal>
          <c:yVal>
            <c:numRef>
              <c:f>(Sheet1!$D$11,Sheet1!$F$11)</c:f>
              <c:numCache>
                <c:formatCode>0.00</c:formatCode>
                <c:ptCount val="2"/>
                <c:pt idx="0">
                  <c:v>3</c:v>
                </c:pt>
                <c:pt idx="1">
                  <c:v>3</c:v>
                </c:pt>
              </c:numCache>
            </c:numRef>
          </c:yVal>
          <c:smooth val="0"/>
          <c:extLst>
            <c:ext xmlns:c16="http://schemas.microsoft.com/office/drawing/2014/chart" uri="{C3380CC4-5D6E-409C-BE32-E72D297353CC}">
              <c16:uniqueId val="{0000001A-C614-4A4F-AF9D-35A4D058CD0D}"/>
            </c:ext>
          </c:extLst>
        </c:ser>
        <c:ser>
          <c:idx val="6"/>
          <c:order val="11"/>
          <c:tx>
            <c:strRef>
              <c:f>Sheet1!$A$13</c:f>
              <c:strCache>
                <c:ptCount val="1"/>
                <c:pt idx="0">
                  <c:v>   Project Progress Report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B-C614-4A4F-AF9D-35A4D058CD0D}"/>
                </c:ext>
              </c:extLst>
            </c:dLbl>
            <c:dLbl>
              <c:idx val="1"/>
              <c:layout>
                <c:manualLayout>
                  <c:x val="-0.10157564826015883"/>
                  <c:y val="4.4187055262310197E-2"/>
                </c:manualLayout>
              </c:layout>
              <c:tx>
                <c:rich>
                  <a:bodyPr/>
                  <a:lstStyle/>
                  <a:p>
                    <a:r>
                      <a:rPr lang="en-US" dirty="0"/>
                      <a:t>   Project Progress Report </a:t>
                    </a:r>
                    <a:r>
                      <a:rPr lang="en-US" dirty="0" smtClean="0"/>
                      <a:t>Due*</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C-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(Sheet1!$C$13,Sheet1!$E$13)</c:f>
              <c:numCache>
                <c:formatCode>m/d/yyyy</c:formatCode>
                <c:ptCount val="2"/>
                <c:pt idx="0">
                  <c:v>42471</c:v>
                </c:pt>
                <c:pt idx="1">
                  <c:v>42471</c:v>
                </c:pt>
              </c:numCache>
            </c:numRef>
          </c:xVal>
          <c:yVal>
            <c:numRef>
              <c:f>(Sheet1!$D$13,Sheet1!$F$13)</c:f>
              <c:numCache>
                <c:formatCode>0.00</c:formatCode>
                <c:ptCount val="2"/>
                <c:pt idx="0">
                  <c:v>3</c:v>
                </c:pt>
                <c:pt idx="1">
                  <c:v>3</c:v>
                </c:pt>
              </c:numCache>
            </c:numRef>
          </c:yVal>
          <c:smooth val="0"/>
          <c:extLst>
            <c:ext xmlns:c16="http://schemas.microsoft.com/office/drawing/2014/chart" uri="{C3380CC4-5D6E-409C-BE32-E72D297353CC}">
              <c16:uniqueId val="{0000001D-C614-4A4F-AF9D-35A4D058CD0D}"/>
            </c:ext>
          </c:extLst>
        </c:ser>
        <c:ser>
          <c:idx val="4"/>
          <c:order val="12"/>
          <c:tx>
            <c:strRef>
              <c:f>Sheet1!$A$10</c:f>
              <c:strCache>
                <c:ptCount val="1"/>
                <c:pt idx="0">
                  <c:v>   Project Progress Report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E-C614-4A4F-AF9D-35A4D058CD0D}"/>
                </c:ext>
              </c:extLst>
            </c:dLbl>
            <c:dLbl>
              <c:idx val="1"/>
              <c:layout>
                <c:manualLayout>
                  <c:x val="-8.3176384230719977E-2"/>
                  <c:y val="5.2833703717916965E-2"/>
                </c:manualLayout>
              </c:layout>
              <c:tx>
                <c:rich>
                  <a:bodyPr/>
                  <a:lstStyle/>
                  <a:p>
                    <a:r>
                      <a:rPr lang="en-US" dirty="0"/>
                      <a:t>   Project Progress Report </a:t>
                    </a:r>
                    <a:r>
                      <a:rPr lang="en-US" dirty="0" smtClean="0"/>
                      <a:t>Due*</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F-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(Sheet1!$C$10,Sheet1!$E$10)</c:f>
              <c:numCache>
                <c:formatCode>m/d/yyyy</c:formatCode>
                <c:ptCount val="2"/>
                <c:pt idx="0">
                  <c:v>42435</c:v>
                </c:pt>
                <c:pt idx="1">
                  <c:v>42435</c:v>
                </c:pt>
              </c:numCache>
            </c:numRef>
          </c:xVal>
          <c:yVal>
            <c:numRef>
              <c:f>(Sheet1!$D$10,Sheet1!$F$10)</c:f>
              <c:numCache>
                <c:formatCode>0.00</c:formatCode>
                <c:ptCount val="2"/>
                <c:pt idx="0">
                  <c:v>4</c:v>
                </c:pt>
                <c:pt idx="1">
                  <c:v>4</c:v>
                </c:pt>
              </c:numCache>
            </c:numRef>
          </c:yVal>
          <c:smooth val="0"/>
          <c:extLst>
            <c:ext xmlns:c16="http://schemas.microsoft.com/office/drawing/2014/chart" uri="{C3380CC4-5D6E-409C-BE32-E72D297353CC}">
              <c16:uniqueId val="{00000020-C614-4A4F-AF9D-35A4D058CD0D}"/>
            </c:ext>
          </c:extLst>
        </c:ser>
        <c:dLbls>
          <c:dLblPos val="t"/>
          <c:showLegendKey val="0"/>
          <c:showVal val="1"/>
          <c:showCatName val="0"/>
          <c:showSerName val="0"/>
          <c:showPercent val="0"/>
          <c:showBubbleSize val="0"/>
        </c:dLbls>
        <c:axId val="166817728"/>
        <c:axId val="166818304"/>
      </c:scatterChart>
      <c:valAx>
        <c:axId val="166817728"/>
        <c:scaling>
          <c:orientation val="minMax"/>
        </c:scaling>
        <c:delete val="0"/>
        <c:axPos val="b"/>
        <c:numFmt formatCode="m/d/yyyy" sourceLinked="1"/>
        <c:majorTickMark val="out"/>
        <c:minorTickMark val="none"/>
        <c:tickLblPos val="nextTo"/>
        <c:spPr>
          <a:noFill/>
        </c:spPr>
        <c:txPr>
          <a:bodyPr rot="5400000" vert="horz"/>
          <a:lstStyle/>
          <a:p>
            <a:pPr>
              <a:defRPr/>
            </a:pPr>
            <a:endParaRPr lang="en-US"/>
          </a:p>
        </c:txPr>
        <c:crossAx val="166818304"/>
        <c:crosses val="autoZero"/>
        <c:crossBetween val="midCat"/>
      </c:valAx>
      <c:valAx>
        <c:axId val="166818304"/>
        <c:scaling>
          <c:orientation val="minMax"/>
        </c:scaling>
        <c:delete val="1"/>
        <c:axPos val="l"/>
        <c:majorGridlines>
          <c:spPr>
            <a:ln>
              <a:noFill/>
            </a:ln>
          </c:spPr>
        </c:majorGridlines>
        <c:numFmt formatCode="0.00" sourceLinked="1"/>
        <c:majorTickMark val="out"/>
        <c:minorTickMark val="none"/>
        <c:tickLblPos val="nextTo"/>
        <c:crossAx val="166817728"/>
        <c:crosses val="autoZero"/>
        <c:crossBetween val="midCat"/>
      </c:valAx>
      <c:spPr>
        <a:noFill/>
        <a:ln>
          <a:noFill/>
        </a:ln>
      </c:spPr>
    </c:plotArea>
    <c:plotVisOnly val="1"/>
    <c:dispBlanksAs val="gap"/>
    <c:showDLblsOverMax val="0"/>
  </c:chart>
  <c:txPr>
    <a:bodyPr/>
    <a:lstStyle/>
    <a:p>
      <a:pPr>
        <a:defRPr sz="1200"/>
      </a:pPr>
      <a:endParaRPr lang="en-US"/>
    </a:p>
  </c:txPr>
  <c:externalData r:id="rId1">
    <c:autoUpdate val="0"/>
  </c:externalData>
</c:chartSpace>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wav>
</file>

<file path=ppt/media/media11.wav>
</file>

<file path=ppt/media/media12.wav>
</file>

<file path=ppt/media/media2.m4a>
</file>

<file path=ppt/media/media3.wav>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4/9/2016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RADV application makes many calls to the FHIR server.  We are exploring ways to</a:t>
            </a:r>
            <a:r>
              <a:rPr lang="en-US" baseline="0" dirty="0" smtClean="0"/>
              <a:t> use caching to reduce this network traffic.  We are also implementing a Google </a:t>
            </a:r>
            <a:r>
              <a:rPr lang="en-US" baseline="0" dirty="0" err="1" smtClean="0"/>
              <a:t>DataStore</a:t>
            </a:r>
            <a:r>
              <a:rPr lang="en-US" baseline="0" dirty="0" smtClean="0"/>
              <a:t>, which will allow us to store lookup tables and other persistent data.  Finally, we are in the process of connecting the charts in the web application to live data from the database system.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12</a:t>
            </a:fld>
            <a:endParaRPr lang="en-US"/>
          </a:p>
        </p:txBody>
      </p:sp>
    </p:spTree>
    <p:extLst>
      <p:ext uri="{BB962C8B-B14F-4D97-AF65-F5344CB8AC3E}">
        <p14:creationId xmlns:p14="http://schemas.microsoft.com/office/powerpoint/2010/main" val="2964686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final slide shows</a:t>
            </a:r>
            <a:r>
              <a:rPr lang="en-US" baseline="0" dirty="0" smtClean="0"/>
              <a:t> the web address of the RADV tool.  You can use this username and password to view the beta version of the software.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13</a:t>
            </a:fld>
            <a:endParaRPr lang="en-US"/>
          </a:p>
        </p:txBody>
      </p:sp>
    </p:spTree>
    <p:extLst>
      <p:ext uri="{BB962C8B-B14F-4D97-AF65-F5344CB8AC3E}">
        <p14:creationId xmlns:p14="http://schemas.microsoft.com/office/powerpoint/2010/main" val="2009540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Items</a:t>
            </a:r>
            <a:r>
              <a:rPr lang="en-US" baseline="0" dirty="0" smtClean="0"/>
              <a:t> to discuss:</a:t>
            </a:r>
          </a:p>
          <a:p>
            <a:r>
              <a:rPr lang="en-US" baseline="0" dirty="0" smtClean="0"/>
              <a:t>This slide presents an updated Gantt chart</a:t>
            </a:r>
          </a:p>
          <a:p>
            <a:r>
              <a:rPr lang="en-US" baseline="0" dirty="0" smtClean="0"/>
              <a:t> </a:t>
            </a:r>
          </a:p>
          <a:p>
            <a:r>
              <a:rPr lang="en-US" baseline="0" dirty="0" smtClean="0"/>
              <a:t>Scope is set until we ensure we make the most of its current reach.</a:t>
            </a:r>
          </a:p>
          <a:p>
            <a:endParaRPr lang="en-US" baseline="0" dirty="0" smtClean="0"/>
          </a:p>
          <a:p>
            <a:r>
              <a:rPr lang="en-US" baseline="0" dirty="0" smtClean="0"/>
              <a:t>The 3  2-week sprints are complete thanks to Augusto, Spiro, and Anja. The 4</a:t>
            </a:r>
            <a:r>
              <a:rPr lang="en-US" baseline="30000" dirty="0" smtClean="0"/>
              <a:t>th</a:t>
            </a:r>
            <a:r>
              <a:rPr lang="en-US" baseline="0" dirty="0" smtClean="0"/>
              <a:t> is underway with a final 1 week spring to correct any remaining bugs. </a:t>
            </a:r>
          </a:p>
          <a:p>
            <a:endParaRPr lang="en-US" baseline="0" dirty="0" smtClean="0"/>
          </a:p>
          <a:p>
            <a:r>
              <a:rPr lang="en-US" baseline="0" dirty="0" smtClean="0"/>
              <a:t>Analysis is complete </a:t>
            </a:r>
          </a:p>
          <a:p>
            <a:r>
              <a:rPr lang="en-US" baseline="0" dirty="0" smtClean="0"/>
              <a:t>Code testing is occurring on a continual basis by Dan and other team members.</a:t>
            </a:r>
          </a:p>
          <a:p>
            <a:r>
              <a:rPr lang="en-US" baseline="0" dirty="0" smtClean="0"/>
              <a:t>Documentation has started and will be completed a week after the 4</a:t>
            </a:r>
            <a:r>
              <a:rPr lang="en-US" baseline="30000" dirty="0" smtClean="0"/>
              <a:t>th</a:t>
            </a:r>
            <a:r>
              <a:rPr lang="en-US" baseline="0" dirty="0" smtClean="0"/>
              <a:t> sprint.</a:t>
            </a:r>
          </a:p>
          <a:p>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60343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updated architecture diagram reflects changes since the last deliverable, The RADV web interface is now in beta testing, we have also completed the HCC processing module and the data analytics module. Chart Rendering continues to be under development.  We have also decided to add data </a:t>
            </a:r>
            <a:r>
              <a:rPr lang="en-US" baseline="0" smtClean="0"/>
              <a:t>persistence layer that </a:t>
            </a:r>
            <a:r>
              <a:rPr lang="en-US" baseline="0" dirty="0" smtClean="0"/>
              <a:t>will allow providers to store HCCs and Notes. </a:t>
            </a:r>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617621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Identity and Authentication interface</a:t>
            </a:r>
          </a:p>
          <a:p>
            <a:r>
              <a:rPr lang="en-US" dirty="0" smtClean="0"/>
              <a:t>Patient</a:t>
            </a:r>
            <a:r>
              <a:rPr lang="en-US" baseline="0" dirty="0" smtClean="0"/>
              <a:t> search interface – search element being the patient’s identification number for the user (provider)</a:t>
            </a:r>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5</a:t>
            </a:fld>
            <a:endParaRPr lang="en-US"/>
          </a:p>
        </p:txBody>
      </p:sp>
    </p:spTree>
    <p:extLst>
      <p:ext uri="{BB962C8B-B14F-4D97-AF65-F5344CB8AC3E}">
        <p14:creationId xmlns:p14="http://schemas.microsoft.com/office/powerpoint/2010/main" val="16067611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Dashboar</a:t>
            </a:r>
            <a:r>
              <a:rPr lang="en-US" baseline="0" dirty="0" smtClean="0"/>
              <a:t>d – </a:t>
            </a:r>
          </a:p>
          <a:p>
            <a:endParaRPr lang="en-US" baseline="0" dirty="0" smtClean="0"/>
          </a:p>
          <a:p>
            <a:r>
              <a:rPr lang="en-US" baseline="0" dirty="0" smtClean="0"/>
              <a:t>Gets a list of candidate HCCs that are updated into a list a missing patient diagnoses for that provider, with the choice of adding, rejecting, or viewing each HCC.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7</a:t>
            </a:fld>
            <a:endParaRPr lang="en-US"/>
          </a:p>
        </p:txBody>
      </p:sp>
    </p:spTree>
    <p:extLst>
      <p:ext uri="{BB962C8B-B14F-4D97-AF65-F5344CB8AC3E}">
        <p14:creationId xmlns:p14="http://schemas.microsoft.com/office/powerpoint/2010/main" val="2795772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t>
            </a:r>
            <a:r>
              <a:rPr lang="en-US" dirty="0" smtClean="0"/>
              <a:t>Candidate</a:t>
            </a:r>
            <a:r>
              <a:rPr lang="en-US" baseline="0" dirty="0" smtClean="0"/>
              <a:t> HCC interface –</a:t>
            </a:r>
          </a:p>
          <a:p>
            <a:r>
              <a:rPr lang="en-US" sz="2494" baseline="0" dirty="0" smtClean="0"/>
              <a:t>Extracts a list of candidate diagnoses to verify for making the decision to add a candidate diagnosis for a given patient who’s chosen diagnosis is missing in the provider’s list for the patient</a:t>
            </a:r>
            <a:endParaRPr lang="en-US" sz="2494" dirty="0"/>
          </a:p>
        </p:txBody>
      </p:sp>
      <p:sp>
        <p:nvSpPr>
          <p:cNvPr id="4" name="Slide Number Placeholder 3"/>
          <p:cNvSpPr>
            <a:spLocks noGrp="1"/>
          </p:cNvSpPr>
          <p:nvPr>
            <p:ph type="sldNum" sz="quarter" idx="10"/>
          </p:nvPr>
        </p:nvSpPr>
        <p:spPr/>
        <p:txBody>
          <a:bodyPr/>
          <a:lstStyle/>
          <a:p>
            <a:fld id="{64DBF1C4-A8A4-46A4-960B-68980B6D50C1}" type="slidenum">
              <a:rPr lang="en-US" smtClean="0"/>
              <a:t>8</a:t>
            </a:fld>
            <a:endParaRPr lang="en-US"/>
          </a:p>
        </p:txBody>
      </p:sp>
    </p:spTree>
    <p:extLst>
      <p:ext uri="{BB962C8B-B14F-4D97-AF65-F5344CB8AC3E}">
        <p14:creationId xmlns:p14="http://schemas.microsoft.com/office/powerpoint/2010/main" val="2582004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Reject </a:t>
            </a:r>
            <a:r>
              <a:rPr lang="en-US" dirty="0" smtClean="0"/>
              <a:t>Candidate</a:t>
            </a:r>
            <a:r>
              <a:rPr lang="en-US" baseline="0" dirty="0" smtClean="0"/>
              <a:t> HCC interface –</a:t>
            </a:r>
          </a:p>
          <a:p>
            <a:r>
              <a:rPr lang="en-US" sz="1200" baseline="0" dirty="0" smtClean="0"/>
              <a:t>Extracts a list of current candidate diagnoses to verify for making the decision to reject a listed candidate diagnosis for a given patient who’s chosen diagnosis is no longer active.</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9</a:t>
            </a:fld>
            <a:endParaRPr lang="en-US"/>
          </a:p>
        </p:txBody>
      </p:sp>
    </p:spTree>
    <p:extLst>
      <p:ext uri="{BB962C8B-B14F-4D97-AF65-F5344CB8AC3E}">
        <p14:creationId xmlns:p14="http://schemas.microsoft.com/office/powerpoint/2010/main" val="37320875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View Candidate HCC interface</a:t>
            </a:r>
            <a:r>
              <a:rPr lang="en-US" baseline="0" dirty="0" smtClean="0"/>
              <a:t> – </a:t>
            </a:r>
          </a:p>
          <a:p>
            <a:endParaRPr lang="en-US" baseline="0" dirty="0" smtClean="0"/>
          </a:p>
          <a:p>
            <a:r>
              <a:rPr lang="en-US" baseline="0" dirty="0" smtClean="0"/>
              <a:t>Allows the provider to view a specific element of the current list of candidate diagnoses for this patient.</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10</a:t>
            </a:fld>
            <a:endParaRPr lang="en-US"/>
          </a:p>
        </p:txBody>
      </p:sp>
    </p:spTree>
    <p:extLst>
      <p:ext uri="{BB962C8B-B14F-4D97-AF65-F5344CB8AC3E}">
        <p14:creationId xmlns:p14="http://schemas.microsoft.com/office/powerpoint/2010/main" val="3712341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Python’s </a:t>
            </a:r>
            <a:r>
              <a:rPr lang="en-US" dirty="0" err="1" smtClean="0"/>
              <a:t>unittest</a:t>
            </a:r>
            <a:r>
              <a:rPr lang="en-US" baseline="0" dirty="0" smtClean="0"/>
              <a:t> module was used to automate testing.  Test suites have been developed for all of RADVs main modules.  The test cases currently cover 68% of lines of code.  We anticipate code coverage of approximately 85% in the final version of the tool.</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11</a:t>
            </a:fld>
            <a:endParaRPr lang="en-US"/>
          </a:p>
        </p:txBody>
      </p:sp>
    </p:spTree>
    <p:extLst>
      <p:ext uri="{BB962C8B-B14F-4D97-AF65-F5344CB8AC3E}">
        <p14:creationId xmlns:p14="http://schemas.microsoft.com/office/powerpoint/2010/main" val="925080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3EAEFB75-4DE4-4DFC-B956-52D01254B927}" type="datetimeFigureOut">
              <a:rPr lang="en-US" smtClean="0"/>
              <a:t>4/9/2016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4/9/2016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EAEFB75-4DE4-4DFC-B956-52D01254B927}" type="datetimeFigureOut">
              <a:rPr lang="en-US" smtClean="0"/>
              <a:t>4/9/2016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4/9/2016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EAEFB75-4DE4-4DFC-B956-52D01254B927}" type="datetimeFigureOut">
              <a:rPr lang="en-US" smtClean="0"/>
              <a:t>4/9/2016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4/9/2016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4/9/2016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4/9/2016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6" Type="http://schemas.openxmlformats.org/officeDocument/2006/relationships/image" Target="../media/image12.png"/><Relationship Id="rId5" Type="http://schemas.openxmlformats.org/officeDocument/2006/relationships/hyperlink" Target="https://focus-appliance-122323.appspot.com/login" TargetMode="External"/><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wav"/><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6.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smtClean="0"/>
              <a:t>FHIRed</a:t>
            </a:r>
            <a:r>
              <a:rPr lang="en-US" b="1" dirty="0" smtClean="0"/>
              <a:t> UP</a:t>
            </a:r>
          </a:p>
          <a:p>
            <a:r>
              <a:rPr lang="en-US" dirty="0" smtClean="0"/>
              <a:t>Augusto </a:t>
            </a:r>
            <a:r>
              <a:rPr lang="en-US" dirty="0"/>
              <a:t>Burgos </a:t>
            </a:r>
            <a:r>
              <a:rPr lang="en-US" dirty="0" smtClean="0">
                <a:hlinkClick r:id="rId5"/>
              </a:rPr>
              <a:t>aburgos3@gatech.edu</a:t>
            </a:r>
            <a:r>
              <a:rPr lang="en-US" dirty="0"/>
              <a:t/>
            </a:r>
            <a:br>
              <a:rPr lang="en-US" dirty="0"/>
            </a:br>
            <a:r>
              <a:rPr lang="en-US" dirty="0" smtClean="0"/>
              <a:t>Spiro </a:t>
            </a:r>
            <a:r>
              <a:rPr lang="en-US" dirty="0"/>
              <a:t>Ganas </a:t>
            </a:r>
            <a:r>
              <a:rPr lang="en-US" dirty="0" smtClean="0">
                <a:hlinkClick r:id="rId6"/>
              </a:rPr>
              <a:t>spiroganas@gmail.com</a:t>
            </a:r>
            <a:r>
              <a:rPr lang="en-US" dirty="0" smtClean="0"/>
              <a:t/>
            </a:r>
            <a:br>
              <a:rPr lang="en-US" dirty="0" smtClean="0"/>
            </a:br>
            <a:r>
              <a:rPr lang="en-US" dirty="0" smtClean="0"/>
              <a:t>Anja </a:t>
            </a:r>
            <a:r>
              <a:rPr lang="en-US" dirty="0"/>
              <a:t>Guillory </a:t>
            </a:r>
            <a:r>
              <a:rPr lang="en-US" dirty="0" smtClean="0">
                <a:hlinkClick r:id="rId7"/>
              </a:rPr>
              <a:t>anjag1993@gmail.com</a:t>
            </a:r>
            <a:r>
              <a:rPr lang="en-US" dirty="0" smtClean="0"/>
              <a:t/>
            </a:r>
            <a:br>
              <a:rPr lang="en-US" dirty="0" smtClean="0"/>
            </a:br>
            <a:r>
              <a:rPr lang="en-US" dirty="0" smtClean="0"/>
              <a:t>Jamie </a:t>
            </a:r>
            <a:r>
              <a:rPr lang="en-US" dirty="0" err="1"/>
              <a:t>Richgels</a:t>
            </a:r>
            <a:r>
              <a:rPr lang="en-US" dirty="0"/>
              <a:t> </a:t>
            </a:r>
            <a:r>
              <a:rPr lang="en-US" dirty="0" smtClean="0">
                <a:hlinkClick r:id="rId8"/>
              </a:rPr>
              <a:t>jrichgels3@gatech.edu</a:t>
            </a:r>
            <a:r>
              <a:rPr lang="en-US" dirty="0"/>
              <a:t/>
            </a:r>
            <a:br>
              <a:rPr lang="en-US" dirty="0"/>
            </a:br>
            <a:r>
              <a:rPr lang="en-US" dirty="0" smtClean="0"/>
              <a:t>Daniel </a:t>
            </a:r>
            <a:r>
              <a:rPr lang="en-US" dirty="0" err="1"/>
              <a:t>Stoneburner</a:t>
            </a:r>
            <a:r>
              <a:rPr lang="en-US" dirty="0"/>
              <a:t> </a:t>
            </a:r>
            <a:r>
              <a:rPr lang="en-US" dirty="0" smtClean="0">
                <a:hlinkClick r:id="rId9"/>
              </a:rPr>
              <a:t>dstoneburner3@gatech.edu</a:t>
            </a:r>
            <a:r>
              <a:rPr lang="en-US" dirty="0"/>
              <a:t/>
            </a:r>
            <a:br>
              <a:rPr lang="en-US" dirty="0"/>
            </a:br>
            <a:r>
              <a:rPr lang="en-US" dirty="0" smtClean="0"/>
              <a:t>Tala </a:t>
            </a:r>
            <a:r>
              <a:rPr lang="en-US" dirty="0" err="1" smtClean="0"/>
              <a:t>Suidan</a:t>
            </a:r>
            <a:r>
              <a:rPr lang="en-US" dirty="0" smtClean="0"/>
              <a:t> </a:t>
            </a:r>
            <a:r>
              <a:rPr lang="en-US" dirty="0" smtClean="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smtClean="0">
                <a:solidFill>
                  <a:schemeClr val="bg2"/>
                </a:solidFill>
              </a:rPr>
              <a:t>RADV</a:t>
            </a:r>
            <a:br>
              <a:rPr lang="en-US" dirty="0" smtClean="0">
                <a:solidFill>
                  <a:schemeClr val="bg2"/>
                </a:solidFill>
              </a:rPr>
            </a:br>
            <a:r>
              <a:rPr lang="en-US" dirty="0" smtClean="0">
                <a:solidFill>
                  <a:schemeClr val="bg2"/>
                </a:solidFill>
              </a:rPr>
              <a:t>Risk Adjustment Data Validation Tool</a:t>
            </a:r>
            <a:endParaRPr lang="en-US" dirty="0"/>
          </a:p>
        </p:txBody>
      </p:sp>
      <p:pic>
        <p:nvPicPr>
          <p:cNvPr id="16" name="Audio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601200" y="49149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xmlns:p14="http://schemas.microsoft.com/office/powerpoint/2010/main">
    <mc:Choice Requires="p14">
      <p:transition p14:dur="250" advTm="7363"/>
    </mc:Choice>
    <mc:Fallback xmlns="">
      <p:transition advTm="7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143000" y="190500"/>
            <a:ext cx="6562665" cy="527685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77400" y="4991100"/>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8833"/>
    </mc:Choice>
    <mc:Fallback xmlns="">
      <p:transition spd="slow" advTm="8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400" y="800100"/>
            <a:ext cx="8744004" cy="4724400"/>
          </a:xfrm>
          <a:prstGeom prst="rect">
            <a:avLst/>
          </a:prstGeom>
        </p:spPr>
      </p:pic>
      <p:sp>
        <p:nvSpPr>
          <p:cNvPr id="6" name="Title 1"/>
          <p:cNvSpPr txBox="1">
            <a:spLocks/>
          </p:cNvSpPr>
          <p:nvPr/>
        </p:nvSpPr>
        <p:spPr>
          <a:xfrm>
            <a:off x="3219504" y="168797"/>
            <a:ext cx="2609796"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QA Testing</a:t>
            </a:r>
            <a:endParaRPr lang="en-US" sz="3200" dirty="0"/>
          </a:p>
        </p:txBody>
      </p:sp>
      <p:pic>
        <p:nvPicPr>
          <p:cNvPr id="5" name="Slide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4914900"/>
            <a:ext cx="609600" cy="609600"/>
          </a:xfrm>
          <a:prstGeom prst="rect">
            <a:avLst/>
          </a:prstGeom>
        </p:spPr>
      </p:pic>
    </p:spTree>
    <p:extLst>
      <p:ext uri="{BB962C8B-B14F-4D97-AF65-F5344CB8AC3E}">
        <p14:creationId xmlns:p14="http://schemas.microsoft.com/office/powerpoint/2010/main" val="4176045461"/>
      </p:ext>
    </p:extLst>
  </p:cSld>
  <p:clrMapOvr>
    <a:masterClrMapping/>
  </p:clrMapOvr>
  <mc:AlternateContent xmlns:mc="http://schemas.openxmlformats.org/markup-compatibility/2006" xmlns:p14="http://schemas.microsoft.com/office/powerpoint/2010/main">
    <mc:Choice Requires="p14">
      <p:transition spd="slow" p14:dur="2000" advTm="21610"/>
    </mc:Choice>
    <mc:Fallback xmlns="">
      <p:transition spd="slow" advTm="2161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5"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extLst mod="1">
    <p:ext uri="{E180D4A7-C9FB-4DFB-919C-405C955672EB}">
      <p14:showEvtLst xmlns:p14="http://schemas.microsoft.com/office/powerpoint/2010/main">
        <p14:playEvt time="20" objId="2"/>
        <p14:stopEvt time="13615" objId="2"/>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US" dirty="0" smtClean="0"/>
              <a:t>Application speed</a:t>
            </a:r>
          </a:p>
          <a:p>
            <a:r>
              <a:rPr lang="en-US" dirty="0" smtClean="0"/>
              <a:t>Persistent data</a:t>
            </a:r>
          </a:p>
          <a:p>
            <a:r>
              <a:rPr lang="en-US" dirty="0" smtClean="0"/>
              <a:t>Connecting the frontend web application to the backend database tier</a:t>
            </a:r>
          </a:p>
        </p:txBody>
      </p:sp>
      <p:sp>
        <p:nvSpPr>
          <p:cNvPr id="4"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Concerns</a:t>
            </a:r>
            <a:r>
              <a:rPr lang="en-US" sz="3200" dirty="0" smtClean="0"/>
              <a:t> &amp; Other Issues</a:t>
            </a:r>
            <a:endParaRPr lang="en-US" sz="3200" dirty="0"/>
          </a:p>
        </p:txBody>
      </p:sp>
      <p:pic>
        <p:nvPicPr>
          <p:cNvPr id="2" name="Slide #2.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01200" y="5105400"/>
            <a:ext cx="609600" cy="609600"/>
          </a:xfrm>
          <a:prstGeom prst="rect">
            <a:avLst/>
          </a:prstGeom>
        </p:spPr>
      </p:pic>
    </p:spTree>
    <p:extLst>
      <p:ext uri="{BB962C8B-B14F-4D97-AF65-F5344CB8AC3E}">
        <p14:creationId xmlns:p14="http://schemas.microsoft.com/office/powerpoint/2010/main" val="2696256201"/>
      </p:ext>
    </p:extLst>
  </p:cSld>
  <p:clrMapOvr>
    <a:masterClrMapping/>
  </p:clrMapOvr>
  <mc:AlternateContent xmlns:mc="http://schemas.openxmlformats.org/markup-compatibility/2006" xmlns:p14="http://schemas.microsoft.com/office/powerpoint/2010/main">
    <mc:Choice Requires="p14">
      <p:transition p14:dur="250" advTm="20000"/>
    </mc:Choice>
    <mc:Fallback xmlns="">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2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mod="1">
    <p:ext uri="{E180D4A7-C9FB-4DFB-919C-405C955672EB}">
      <p14:showEvtLst xmlns:p14="http://schemas.microsoft.com/office/powerpoint/2010/main">
        <p14:playEvt time="0" objId="2"/>
        <p14:stopEvt time="18917" objId="2"/>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866"/>
            <a:ext cx="7772400" cy="723634"/>
          </a:xfrm>
        </p:spPr>
        <p:txBody>
          <a:bodyPr>
            <a:normAutofit/>
          </a:bodyPr>
          <a:lstStyle/>
          <a:p>
            <a:r>
              <a:rPr lang="en-US" sz="3600" dirty="0" smtClean="0"/>
              <a:t>Beta Version of the RADV Tool</a:t>
            </a:r>
            <a:endParaRPr lang="en-US" dirty="0"/>
          </a:p>
        </p:txBody>
      </p:sp>
      <p:sp>
        <p:nvSpPr>
          <p:cNvPr id="3" name="Content Placeholder 2"/>
          <p:cNvSpPr>
            <a:spLocks noGrp="1"/>
          </p:cNvSpPr>
          <p:nvPr>
            <p:ph sz="quarter" idx="1"/>
          </p:nvPr>
        </p:nvSpPr>
        <p:spPr/>
        <p:txBody>
          <a:bodyPr>
            <a:normAutofit/>
          </a:bodyPr>
          <a:lstStyle/>
          <a:p>
            <a:pPr lvl="1"/>
            <a:endParaRPr lang="en-US" sz="1600" dirty="0" smtClean="0">
              <a:hlinkClick r:id="rId5"/>
            </a:endParaRPr>
          </a:p>
          <a:p>
            <a:pPr lvl="1"/>
            <a:r>
              <a:rPr lang="en-US" dirty="0" smtClean="0">
                <a:hlinkClick r:id="rId5"/>
              </a:rPr>
              <a:t>https</a:t>
            </a:r>
            <a:r>
              <a:rPr lang="en-US" dirty="0">
                <a:hlinkClick r:id="rId5"/>
              </a:rPr>
              <a:t>://</a:t>
            </a:r>
            <a:r>
              <a:rPr lang="en-US" dirty="0" smtClean="0">
                <a:hlinkClick r:id="rId5"/>
              </a:rPr>
              <a:t>focus-appliance-122323.appspot.com/login</a:t>
            </a:r>
            <a:endParaRPr lang="en-US" dirty="0" smtClean="0"/>
          </a:p>
          <a:p>
            <a:pPr lvl="1"/>
            <a:r>
              <a:rPr lang="en-US" dirty="0" smtClean="0"/>
              <a:t>Login</a:t>
            </a:r>
            <a:r>
              <a:rPr lang="en-US" dirty="0"/>
              <a:t>:  </a:t>
            </a:r>
            <a:r>
              <a:rPr lang="en-US" dirty="0" err="1" smtClean="0"/>
              <a:t>FHIRedUp</a:t>
            </a:r>
            <a:endParaRPr lang="en-US" dirty="0" smtClean="0"/>
          </a:p>
          <a:p>
            <a:pPr lvl="1"/>
            <a:r>
              <a:rPr lang="en-US" dirty="0" smtClean="0"/>
              <a:t>Password: </a:t>
            </a:r>
            <a:r>
              <a:rPr lang="en-US" dirty="0"/>
              <a:t> PjV7kGTD</a:t>
            </a:r>
          </a:p>
          <a:p>
            <a:endParaRPr lang="en-US" dirty="0"/>
          </a:p>
        </p:txBody>
      </p:sp>
      <p:pic>
        <p:nvPicPr>
          <p:cNvPr id="4" name="Slide #3.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01200" y="5105400"/>
            <a:ext cx="609600" cy="609600"/>
          </a:xfrm>
          <a:prstGeom prst="rect">
            <a:avLst/>
          </a:prstGeom>
        </p:spPr>
      </p:pic>
    </p:spTree>
    <p:extLst>
      <p:ext uri="{BB962C8B-B14F-4D97-AF65-F5344CB8AC3E}">
        <p14:creationId xmlns:p14="http://schemas.microsoft.com/office/powerpoint/2010/main" val="2183040695"/>
      </p:ext>
    </p:extLst>
  </p:cSld>
  <p:clrMapOvr>
    <a:masterClrMapping/>
  </p:clrMapOvr>
  <mc:AlternateContent xmlns:mc="http://schemas.openxmlformats.org/markup-compatibility/2006" xmlns:p14="http://schemas.microsoft.com/office/powerpoint/2010/main">
    <mc:Choice Requires="p14">
      <p:transition p14:dur="250" advTm="10350"/>
    </mc:Choice>
    <mc:Fallback xmlns="">
      <p:transition advTm="10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mod="1">
    <p:ext uri="{E180D4A7-C9FB-4DFB-919C-405C955672EB}">
      <p14:showEvtLst xmlns:p14="http://schemas.microsoft.com/office/powerpoint/2010/main">
        <p14:playEvt time="0" objId="4"/>
        <p14:stopEvt time="8107" objId="4"/>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2400" y="4947800"/>
            <a:ext cx="8991600" cy="584775"/>
          </a:xfrm>
          <a:prstGeom prst="rect">
            <a:avLst/>
          </a:prstGeom>
          <a:noFill/>
        </p:spPr>
        <p:txBody>
          <a:bodyPr wrap="square" rtlCol="0">
            <a:spAutoFit/>
          </a:bodyPr>
          <a:lstStyle/>
          <a:p>
            <a:r>
              <a:rPr lang="en-US" sz="1600" dirty="0">
                <a:latin typeface="+mj-lt"/>
              </a:rPr>
              <a:t>*  All team members involved 	† - Developers and testers involved      ‡ - Business Analysts involved</a:t>
            </a:r>
          </a:p>
          <a:p>
            <a:r>
              <a:rPr lang="en-US" sz="1600" dirty="0">
                <a:latin typeface="+mj-lt"/>
              </a:rPr>
              <a:t>Milestones and tasks in </a:t>
            </a:r>
            <a:r>
              <a:rPr lang="en-US" sz="1600" dirty="0">
                <a:solidFill>
                  <a:srgbClr val="7030A0"/>
                </a:solidFill>
                <a:latin typeface="+mj-lt"/>
              </a:rPr>
              <a:t>purple</a:t>
            </a:r>
            <a:r>
              <a:rPr lang="en-US" sz="1600" dirty="0">
                <a:latin typeface="+mj-lt"/>
              </a:rPr>
              <a:t> and </a:t>
            </a:r>
            <a:r>
              <a:rPr lang="en-US" sz="1600" dirty="0">
                <a:solidFill>
                  <a:srgbClr val="002060"/>
                </a:solidFill>
                <a:latin typeface="+mj-lt"/>
              </a:rPr>
              <a:t>dark blue</a:t>
            </a:r>
            <a:r>
              <a:rPr lang="en-US" sz="1600" dirty="0">
                <a:latin typeface="+mj-lt"/>
              </a:rPr>
              <a:t> are complete. Remainder are in progress or in the future</a:t>
            </a:r>
          </a:p>
        </p:txBody>
      </p:sp>
      <p:sp>
        <p:nvSpPr>
          <p:cNvPr id="8"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Updated</a:t>
            </a:r>
            <a:r>
              <a:rPr lang="en-US" sz="3200" dirty="0" smtClean="0"/>
              <a:t> Gantt Chart</a:t>
            </a:r>
            <a:endParaRPr lang="en-US" sz="3200" dirty="0"/>
          </a:p>
        </p:txBody>
      </p:sp>
      <p:graphicFrame>
        <p:nvGraphicFramePr>
          <p:cNvPr id="7" name="Chart 6"/>
          <p:cNvGraphicFramePr>
            <a:graphicFrameLocks/>
          </p:cNvGraphicFramePr>
          <p:nvPr>
            <p:extLst>
              <p:ext uri="{D42A27DB-BD31-4B8C-83A1-F6EECF244321}">
                <p14:modId xmlns:p14="http://schemas.microsoft.com/office/powerpoint/2010/main" val="3121603901"/>
              </p:ext>
            </p:extLst>
          </p:nvPr>
        </p:nvGraphicFramePr>
        <p:xfrm>
          <a:off x="430530" y="539115"/>
          <a:ext cx="8282940" cy="4299585"/>
        </p:xfrm>
        <a:graphic>
          <a:graphicData uri="http://schemas.openxmlformats.org/drawingml/2006/chart">
            <c:chart xmlns:c="http://schemas.openxmlformats.org/drawingml/2006/chart" xmlns:r="http://schemas.openxmlformats.org/officeDocument/2006/relationships" r:id="rId5"/>
          </a:graphicData>
        </a:graphic>
      </p:graphicFrame>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4984041"/>
            <a:ext cx="609600" cy="609600"/>
          </a:xfrm>
          <a:prstGeom prst="rect">
            <a:avLst/>
          </a:prstGeom>
        </p:spPr>
      </p:pic>
    </p:spTree>
    <p:extLst>
      <p:ext uri="{BB962C8B-B14F-4D97-AF65-F5344CB8AC3E}">
        <p14:creationId xmlns:p14="http://schemas.microsoft.com/office/powerpoint/2010/main" val="1153010175"/>
      </p:ext>
    </p:extLst>
  </p:cSld>
  <p:clrMapOvr>
    <a:masterClrMapping/>
  </p:clrMapOvr>
  <mc:AlternateContent xmlns:mc="http://schemas.openxmlformats.org/markup-compatibility/2006" xmlns:p14="http://schemas.microsoft.com/office/powerpoint/2010/main">
    <mc:Choice Requires="p14">
      <p:transition p14:dur="250" advTm="18727"/>
    </mc:Choice>
    <mc:Fallback xmlns="">
      <p:transition advTm="18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762000" y="190500"/>
            <a:ext cx="8153400" cy="4572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2800" dirty="0" smtClean="0"/>
              <a:t>Updated</a:t>
            </a:r>
            <a:r>
              <a:rPr lang="en-US" sz="2400" dirty="0" smtClean="0"/>
              <a:t> RADV Architecture</a:t>
            </a:r>
            <a:endParaRPr lang="en-US" sz="2400" dirty="0"/>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6800" y="571500"/>
            <a:ext cx="7010400" cy="5044152"/>
          </a:xfrm>
          <a:prstGeom prst="rect">
            <a:avLst/>
          </a:prstGeom>
        </p:spPr>
      </p:pic>
      <p:pic>
        <p:nvPicPr>
          <p:cNvPr id="3" name="My recording #4">
            <a:hlinkClick r:id="" action="ppaction://media"/>
          </p:cNvPr>
          <p:cNvPicPr>
            <a:picLocks noChangeAspect="1"/>
          </p:cNvPicPr>
          <p:nvPr>
            <a:audioFile r:link="rId1"/>
            <p:extLst>
              <p:ext uri="{DAA4B4D4-6D71-4841-9C94-3DE7FCFB9230}">
                <p14:media xmlns:p14="http://schemas.microsoft.com/office/powerpoint/2010/main" r:embed="rId2">
                  <p14:trim st="704" end="825.297"/>
                </p14:media>
              </p:ext>
            </p:extLst>
          </p:nvPr>
        </p:nvPicPr>
        <p:blipFill>
          <a:blip r:embed="rId6"/>
          <a:stretch>
            <a:fillRect/>
          </a:stretch>
        </p:blipFill>
        <p:spPr>
          <a:xfrm>
            <a:off x="9372600" y="4686300"/>
            <a:ext cx="652463" cy="652463"/>
          </a:xfrm>
          <a:prstGeom prst="rect">
            <a:avLst/>
          </a:prstGeom>
        </p:spPr>
      </p:pic>
    </p:spTree>
    <p:extLst>
      <p:ext uri="{BB962C8B-B14F-4D97-AF65-F5344CB8AC3E}">
        <p14:creationId xmlns:p14="http://schemas.microsoft.com/office/powerpoint/2010/main" val="3227512247"/>
      </p:ext>
    </p:extLst>
  </p:cSld>
  <p:clrMapOvr>
    <a:masterClrMapping/>
  </p:clrMapOvr>
  <mc:AlternateContent xmlns:mc="http://schemas.openxmlformats.org/markup-compatibility/2006">
    <mc:Choice xmlns:p14="http://schemas.microsoft.com/office/powerpoint/2010/main" Requires="p14">
      <p:transition p14:dur="250" advTm="23950"/>
    </mc:Choice>
    <mc:Fallback>
      <p:transition advTm="2395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6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723900"/>
            <a:ext cx="5334000" cy="2590800"/>
          </a:xfrm>
        </p:spPr>
        <p:txBody>
          <a:bodyPr>
            <a:normAutofit/>
          </a:bodyPr>
          <a:lstStyle/>
          <a:p>
            <a:pPr algn="ctr"/>
            <a:r>
              <a:rPr lang="en-US" sz="5400" dirty="0" smtClean="0"/>
              <a:t>RADV Application </a:t>
            </a:r>
            <a:br>
              <a:rPr lang="en-US" sz="5400" dirty="0" smtClean="0"/>
            </a:br>
            <a:r>
              <a:rPr lang="en-US" sz="5400" dirty="0" smtClean="0"/>
              <a:t>Walk-Through</a:t>
            </a:r>
            <a:endParaRPr lang="en-US" sz="5400" dirty="0"/>
          </a:p>
        </p:txBody>
      </p:sp>
    </p:spTree>
    <p:extLst>
      <p:ext uri="{BB962C8B-B14F-4D97-AF65-F5344CB8AC3E}">
        <p14:creationId xmlns:p14="http://schemas.microsoft.com/office/powerpoint/2010/main" val="3416693004"/>
      </p:ext>
    </p:extLst>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533400" y="723900"/>
            <a:ext cx="3433653" cy="4191000"/>
          </a:xfrm>
          <a:prstGeom prst="rect">
            <a:avLst/>
          </a:prstGeom>
        </p:spPr>
      </p:pic>
      <p:pic>
        <p:nvPicPr>
          <p:cNvPr id="6" name="Picture 5"/>
          <p:cNvPicPr>
            <a:picLocks noChangeAspect="1"/>
          </p:cNvPicPr>
          <p:nvPr/>
        </p:nvPicPr>
        <p:blipFill>
          <a:blip r:embed="rId6"/>
          <a:stretch>
            <a:fillRect/>
          </a:stretch>
        </p:blipFill>
        <p:spPr>
          <a:xfrm>
            <a:off x="4267200" y="706244"/>
            <a:ext cx="4340757" cy="4114800"/>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448800" y="5098895"/>
            <a:ext cx="609600" cy="609600"/>
          </a:xfrm>
          <a:prstGeom prst="rect">
            <a:avLst/>
          </a:prstGeom>
        </p:spPr>
      </p:pic>
    </p:spTree>
    <p:extLst>
      <p:ext uri="{BB962C8B-B14F-4D97-AF65-F5344CB8AC3E}">
        <p14:creationId xmlns:p14="http://schemas.microsoft.com/office/powerpoint/2010/main" val="1144493660"/>
      </p:ext>
    </p:extLst>
  </p:cSld>
  <p:clrMapOvr>
    <a:masterClrMapping/>
  </p:clrMapOvr>
  <mc:AlternateContent xmlns:mc="http://schemas.openxmlformats.org/markup-compatibility/2006" xmlns:p14="http://schemas.microsoft.com/office/powerpoint/2010/main">
    <mc:Choice Requires="p14">
      <p:transition spd="slow" p14:dur="2000" advTm="7479"/>
    </mc:Choice>
    <mc:Fallback xmlns="">
      <p:transition spd="slow" advTm="7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677400" y="4991100"/>
            <a:ext cx="609600" cy="609600"/>
          </a:xfrm>
          <a:prstGeom prst="rect">
            <a:avLst/>
          </a:prstGeom>
        </p:spPr>
      </p:pic>
      <p:pic>
        <p:nvPicPr>
          <p:cNvPr id="1026" name="Picture 2" descr="part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400" y="266700"/>
            <a:ext cx="8744712" cy="45098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49008584"/>
      </p:ext>
    </p:extLst>
  </p:cSld>
  <p:clrMapOvr>
    <a:masterClrMapping/>
  </p:clrMapOvr>
  <mc:AlternateContent xmlns:mc="http://schemas.openxmlformats.org/markup-compatibility/2006" xmlns:p14="http://schemas.microsoft.com/office/powerpoint/2010/main">
    <mc:Choice Requires="p14">
      <p:transition spd="slow" p14:dur="2000" advTm="9636"/>
    </mc:Choice>
    <mc:Fallback xmlns="">
      <p:transition spd="slow" advTm="9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1371600" y="114299"/>
            <a:ext cx="5943600" cy="5488345"/>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48800" y="4838700"/>
            <a:ext cx="609600" cy="609600"/>
          </a:xfrm>
          <a:prstGeom prst="rect">
            <a:avLst/>
          </a:prstGeom>
        </p:spPr>
      </p:pic>
    </p:spTree>
    <p:extLst>
      <p:ext uri="{BB962C8B-B14F-4D97-AF65-F5344CB8AC3E}">
        <p14:creationId xmlns:p14="http://schemas.microsoft.com/office/powerpoint/2010/main" val="1949008584"/>
      </p:ext>
    </p:extLst>
  </p:cSld>
  <p:clrMapOvr>
    <a:masterClrMapping/>
  </p:clrMapOvr>
  <mc:AlternateContent xmlns:mc="http://schemas.openxmlformats.org/markup-compatibility/2006" xmlns:p14="http://schemas.microsoft.com/office/powerpoint/2010/main">
    <mc:Choice Requires="p14">
      <p:transition spd="slow" p14:dur="2000" advTm="27285"/>
    </mc:Choice>
    <mc:Fallback xmlns="">
      <p:transition spd="slow" advTm="27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066800" y="114301"/>
            <a:ext cx="6895692" cy="541020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77400" y="5073805"/>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9508"/>
    </mc:Choice>
    <mc:Fallback xmlns="">
      <p:transition spd="slow" advTm="9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143000" y="114300"/>
            <a:ext cx="6780348" cy="547687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72600" y="4981575"/>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12118"/>
    </mc:Choice>
    <mc:Fallback xmlns="">
      <p:transition spd="slow" advTm="12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2097</TotalTime>
  <Words>565</Words>
  <Application>Microsoft Office PowerPoint</Application>
  <PresentationFormat>On-screen Show (16:10)</PresentationFormat>
  <Paragraphs>65</Paragraphs>
  <Slides>13</Slides>
  <Notes>11</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Franklin Gothic Book</vt:lpstr>
      <vt:lpstr>Perpetua</vt:lpstr>
      <vt:lpstr>Wingdings 2</vt:lpstr>
      <vt:lpstr>Equity</vt:lpstr>
      <vt:lpstr>RADV Risk Adjustment Data Validation Tool</vt:lpstr>
      <vt:lpstr>PowerPoint Presentation</vt:lpstr>
      <vt:lpstr>PowerPoint Presentation</vt:lpstr>
      <vt:lpstr>RADV Application  Walk-Through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Beta Version of the RADV Tool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Spyridon Ganas</cp:lastModifiedBy>
  <cp:revision>97</cp:revision>
  <cp:lastPrinted>2016-03-13T23:01:35Z</cp:lastPrinted>
  <dcterms:created xsi:type="dcterms:W3CDTF">2016-03-03T13:39:38Z</dcterms:created>
  <dcterms:modified xsi:type="dcterms:W3CDTF">2016-04-09T23:58:36Z</dcterms:modified>
</cp:coreProperties>
</file>

<file path=docProps/thumbnail.jpeg>
</file>